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8"/>
  </p:notesMasterIdLst>
  <p:handoutMasterIdLst>
    <p:handoutMasterId r:id="rId19"/>
  </p:handoutMasterIdLst>
  <p:sldIdLst>
    <p:sldId id="538" r:id="rId5"/>
    <p:sldId id="588" r:id="rId6"/>
    <p:sldId id="587" r:id="rId7"/>
    <p:sldId id="428" r:id="rId8"/>
    <p:sldId id="589" r:id="rId9"/>
    <p:sldId id="570" r:id="rId10"/>
    <p:sldId id="590" r:id="rId11"/>
    <p:sldId id="584" r:id="rId12"/>
    <p:sldId id="592" r:id="rId13"/>
    <p:sldId id="585" r:id="rId14"/>
    <p:sldId id="591" r:id="rId15"/>
    <p:sldId id="586" r:id="rId16"/>
    <p:sldId id="557"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38"/>
            <p14:sldId id="588"/>
            <p14:sldId id="587"/>
          </p14:sldIdLst>
        </p14:section>
        <p14:section name="Section Opener options" id="{D3773CD4-779B-43AF-9FBD-7EF941CCFCD7}">
          <p14:sldIdLst/>
        </p14:section>
        <p14:section name="Content slides" id="{0C749B40-D26C-4827-815A-EF0EDBB1F1D9}">
          <p14:sldIdLst>
            <p14:sldId id="428"/>
            <p14:sldId id="589"/>
            <p14:sldId id="570"/>
            <p14:sldId id="590"/>
            <p14:sldId id="584"/>
            <p14:sldId id="592"/>
            <p14:sldId id="585"/>
            <p14:sldId id="591"/>
            <p14:sldId id="586"/>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BF1"/>
    <a:srgbClr val="CBD5E3"/>
    <a:srgbClr val="0070AD"/>
    <a:srgbClr val="12ABDB"/>
    <a:srgbClr val="C7FF17"/>
    <a:srgbClr val="2B0A3D"/>
    <a:srgbClr val="E6E7E7"/>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4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20314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svg"/><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a:xfrm>
            <a:off x="5867400" y="4231169"/>
            <a:ext cx="5916613" cy="874232"/>
          </a:xfrm>
        </p:spPr>
        <p:txBody>
          <a:bodyPr>
            <a:normAutofit/>
          </a:bodyPr>
          <a:lstStyle/>
          <a:p>
            <a:r>
              <a:rPr lang="en-US" sz="3600" b="1" dirty="0" smtClean="0"/>
              <a:t>CapStore Application</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2010606"/>
            <a:ext cx="11348922" cy="4442581"/>
          </a:xfrm>
        </p:spPr>
        <p:txBody>
          <a:bodyPr/>
          <a:lstStyle/>
          <a:p>
            <a:endParaRPr lang="en-US" dirty="0" smtClean="0"/>
          </a:p>
          <a:p>
            <a:pPr marL="342900" indent="-342900">
              <a:buFont typeface="Wingdings" panose="05000000000000000000" pitchFamily="2" charset="2"/>
              <a:buChar char="§"/>
            </a:pPr>
            <a:r>
              <a:rPr lang="en-US" sz="2000" dirty="0" smtClean="0"/>
              <a:t>Generating the analysis statement at the end of day.</a:t>
            </a:r>
          </a:p>
          <a:p>
            <a:endParaRPr lang="en-US" sz="2000" dirty="0"/>
          </a:p>
          <a:p>
            <a:pPr marL="342900" indent="-342900">
              <a:buFont typeface="Wingdings" panose="05000000000000000000" pitchFamily="2" charset="2"/>
              <a:buChar char="§"/>
            </a:pPr>
            <a:r>
              <a:rPr lang="en-US" sz="2000" dirty="0" smtClean="0"/>
              <a:t>Dispatch Report of particular product </a:t>
            </a:r>
            <a:r>
              <a:rPr lang="en-US" sz="2000" dirty="0" smtClean="0"/>
              <a:t>.</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This will be done based on different categories of products, and also for individual products for a particular merchant.</a:t>
            </a:r>
            <a:endParaRPr lang="en-US" sz="2000" dirty="0" smtClean="0"/>
          </a:p>
          <a:p>
            <a:pPr marL="342900" indent="-342900">
              <a:buFont typeface="Wingdings" panose="05000000000000000000" pitchFamily="2" charset="2"/>
              <a:buChar char="§"/>
            </a:pPr>
            <a:endParaRPr lang="en-US" sz="2000" dirty="0"/>
          </a:p>
          <a:p>
            <a:endParaRPr lang="en-US" sz="2000" dirty="0" smtClean="0"/>
          </a:p>
          <a:p>
            <a:endParaRPr lang="en-US" sz="2000" dirty="0"/>
          </a:p>
          <a:p>
            <a:r>
              <a:rPr lang="en-US" sz="2000" dirty="0" smtClean="0"/>
              <a:t> </a:t>
            </a:r>
            <a:endParaRPr lang="en-US" sz="2000" dirty="0"/>
          </a:p>
        </p:txBody>
      </p:sp>
      <p:sp>
        <p:nvSpPr>
          <p:cNvPr id="6" name="Title 5"/>
          <p:cNvSpPr>
            <a:spLocks noGrp="1"/>
          </p:cNvSpPr>
          <p:nvPr>
            <p:ph type="title"/>
          </p:nvPr>
        </p:nvSpPr>
        <p:spPr/>
        <p:txBody>
          <a:bodyPr/>
          <a:lstStyle/>
          <a:p>
            <a:r>
              <a:rPr lang="en-US" sz="3200" dirty="0" smtClean="0">
                <a:solidFill>
                  <a:srgbClr val="12ABDB"/>
                </a:solidFill>
              </a:rPr>
              <a:t>Business Analysis :</a:t>
            </a:r>
            <a:endParaRPr lang="en-US" sz="3200" dirty="0">
              <a:solidFill>
                <a:srgbClr val="12ABDB"/>
              </a:solidFill>
            </a:endParaRPr>
          </a:p>
        </p:txBody>
      </p:sp>
      <p:sp>
        <p:nvSpPr>
          <p:cNvPr id="5" name="Rectangle 4"/>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1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33676905"/>
              </p:ext>
            </p:extLst>
          </p:nvPr>
        </p:nvGraphicFramePr>
        <p:xfrm>
          <a:off x="1828800" y="1524000"/>
          <a:ext cx="9144000" cy="3124200"/>
        </p:xfrm>
        <a:graphic>
          <a:graphicData uri="http://schemas.openxmlformats.org/drawingml/2006/table">
            <a:tbl>
              <a:tblPr firstRow="1" bandRow="1">
                <a:tableStyleId>{5C22544A-7EE6-4342-B048-85BDC9FD1C3A}</a:tableStyleId>
              </a:tblPr>
              <a:tblGrid>
                <a:gridCol w="2286000"/>
                <a:gridCol w="1778000"/>
                <a:gridCol w="2032000"/>
                <a:gridCol w="3048000"/>
              </a:tblGrid>
              <a:tr h="446314">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1115786">
                <a:tc>
                  <a:txBody>
                    <a:bodyPr/>
                    <a:lstStyle/>
                    <a:p>
                      <a:r>
                        <a:rPr lang="en-US" dirty="0" err="1" smtClean="0"/>
                        <a:t>Inventory_id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 product id from inventory table</a:t>
                      </a:r>
                    </a:p>
                    <a:p>
                      <a:endParaRPr lang="en-US" dirty="0"/>
                    </a:p>
                  </a:txBody>
                  <a:tcPr/>
                </a:tc>
              </a:tr>
              <a:tr h="1115786">
                <a:tc>
                  <a:txBody>
                    <a:bodyPr/>
                    <a:lstStyle/>
                    <a:p>
                      <a:r>
                        <a:rPr lang="en-US" dirty="0" err="1" smtClean="0"/>
                        <a:t>Merchant_id</a:t>
                      </a:r>
                      <a:endParaRPr lang="en-US" dirty="0"/>
                    </a:p>
                  </a:txBody>
                  <a:tcPr/>
                </a:tc>
                <a:tc>
                  <a:txBody>
                    <a:bodyPr/>
                    <a:lstStyle/>
                    <a:p>
                      <a:r>
                        <a:rPr lang="en-US" dirty="0" err="1" smtClean="0"/>
                        <a:t>int</a:t>
                      </a:r>
                      <a:endParaRPr lang="en-US" dirty="0"/>
                    </a:p>
                  </a:txBody>
                  <a:tcPr>
                    <a:solidFill>
                      <a:schemeClr val="bg2"/>
                    </a:solidFill>
                  </a:tcPr>
                </a:tc>
                <a:tc>
                  <a:txBody>
                    <a:bodyPr/>
                    <a:lstStyle/>
                    <a:p>
                      <a:r>
                        <a:rPr lang="en-US" dirty="0" smtClean="0"/>
                        <a:t>Foreign key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Fetch merchant id from </a:t>
                      </a:r>
                      <a:r>
                        <a:rPr lang="en-US" dirty="0" err="1" smtClean="0"/>
                        <a:t>mercahant</a:t>
                      </a:r>
                      <a:r>
                        <a:rPr lang="en-US" dirty="0" smtClean="0"/>
                        <a:t> table</a:t>
                      </a:r>
                    </a:p>
                    <a:p>
                      <a:endParaRPr lang="en-US" dirty="0"/>
                    </a:p>
                  </a:txBody>
                  <a:tcPr/>
                </a:tc>
              </a:tr>
              <a:tr h="446314">
                <a:tc>
                  <a:txBody>
                    <a:bodyPr/>
                    <a:lstStyle/>
                    <a:p>
                      <a:r>
                        <a:rPr lang="en-US" dirty="0" err="1" smtClean="0"/>
                        <a:t>Product_category</a:t>
                      </a:r>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2032000" y="990600"/>
            <a:ext cx="3683000" cy="369332"/>
          </a:xfrm>
          <a:prstGeom prst="rect">
            <a:avLst/>
          </a:prstGeom>
          <a:noFill/>
        </p:spPr>
        <p:txBody>
          <a:bodyPr wrap="square" rtlCol="0">
            <a:spAutoFit/>
          </a:bodyPr>
          <a:lstStyle/>
          <a:p>
            <a:r>
              <a:rPr lang="en-US" dirty="0" smtClean="0"/>
              <a:t>Table 3: Analysis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82201152"/>
              </p:ext>
            </p:extLst>
          </p:nvPr>
        </p:nvGraphicFramePr>
        <p:xfrm>
          <a:off x="1828800" y="4663181"/>
          <a:ext cx="9144000" cy="640080"/>
        </p:xfrm>
        <a:graphic>
          <a:graphicData uri="http://schemas.openxmlformats.org/drawingml/2006/table">
            <a:tbl>
              <a:tblPr firstRow="1" bandRow="1">
                <a:tableStyleId>{5C22544A-7EE6-4342-B048-85BDC9FD1C3A}</a:tableStyleId>
              </a:tblPr>
              <a:tblGrid>
                <a:gridCol w="2286000"/>
                <a:gridCol w="1752600"/>
                <a:gridCol w="2057400"/>
                <a:gridCol w="3048000"/>
              </a:tblGrid>
              <a:tr h="370840">
                <a:tc>
                  <a:txBody>
                    <a:bodyPr/>
                    <a:lstStyle/>
                    <a:p>
                      <a:r>
                        <a:rPr lang="en-US" b="0" dirty="0" err="1" smtClean="0">
                          <a:solidFill>
                            <a:schemeClr val="tx1"/>
                          </a:solidFill>
                        </a:rPr>
                        <a:t>Sales_percentage</a:t>
                      </a:r>
                      <a:endParaRPr lang="en-US" b="0" dirty="0">
                        <a:solidFill>
                          <a:schemeClr val="tx1"/>
                        </a:solidFill>
                      </a:endParaRPr>
                    </a:p>
                  </a:txBody>
                  <a:tcPr>
                    <a:solidFill>
                      <a:srgbClr val="E7EBF1"/>
                    </a:solidFill>
                  </a:tcPr>
                </a:tc>
                <a:tc>
                  <a:txBody>
                    <a:bodyPr/>
                    <a:lstStyle/>
                    <a:p>
                      <a:r>
                        <a:rPr lang="en-US" b="0" dirty="0" smtClean="0">
                          <a:solidFill>
                            <a:schemeClr val="tx1"/>
                          </a:solidFill>
                        </a:rPr>
                        <a:t>double</a:t>
                      </a:r>
                      <a:endParaRPr lang="en-US" b="0" dirty="0">
                        <a:solidFill>
                          <a:schemeClr val="tx1"/>
                        </a:solidFill>
                      </a:endParaRPr>
                    </a:p>
                  </a:txBody>
                  <a:tcPr>
                    <a:solidFill>
                      <a:schemeClr val="bg2"/>
                    </a:solidFill>
                  </a:tcPr>
                </a:tc>
                <a:tc>
                  <a:txBody>
                    <a:bodyPr/>
                    <a:lstStyle/>
                    <a:p>
                      <a:endParaRPr lang="en-US" dirty="0"/>
                    </a:p>
                  </a:txBody>
                  <a:tcPr>
                    <a:solidFill>
                      <a:srgbClr val="E7EBF1"/>
                    </a:solidFill>
                  </a:tcPr>
                </a:tc>
                <a:tc>
                  <a:txBody>
                    <a:bodyPr/>
                    <a:lstStyle/>
                    <a:p>
                      <a:r>
                        <a:rPr lang="en-US" b="0" dirty="0" smtClean="0">
                          <a:solidFill>
                            <a:schemeClr val="tx1"/>
                          </a:solidFill>
                        </a:rPr>
                        <a:t>Display the</a:t>
                      </a:r>
                      <a:r>
                        <a:rPr lang="en-US" b="0" baseline="0" dirty="0" smtClean="0">
                          <a:solidFill>
                            <a:schemeClr val="tx1"/>
                          </a:solidFill>
                        </a:rPr>
                        <a:t> </a:t>
                      </a:r>
                      <a:r>
                        <a:rPr lang="en-US" b="0" dirty="0" smtClean="0">
                          <a:solidFill>
                            <a:schemeClr val="tx1"/>
                          </a:solidFill>
                        </a:rPr>
                        <a:t>percentage based on sales</a:t>
                      </a:r>
                      <a:endParaRPr lang="en-US" b="0" dirty="0">
                        <a:solidFill>
                          <a:schemeClr val="tx1"/>
                        </a:solidFill>
                      </a:endParaRPr>
                    </a:p>
                  </a:txBody>
                  <a:tcPr>
                    <a:solidFill>
                      <a:srgbClr val="E7EBF1"/>
                    </a:solidFill>
                  </a:tcPr>
                </a:tc>
              </a:tr>
            </a:tbl>
          </a:graphicData>
        </a:graphic>
      </p:graphicFrame>
    </p:spTree>
    <p:extLst>
      <p:ext uri="{BB962C8B-B14F-4D97-AF65-F5344CB8AC3E}">
        <p14:creationId xmlns:p14="http://schemas.microsoft.com/office/powerpoint/2010/main" val="283478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7" y="2010606"/>
            <a:ext cx="10944597" cy="4442581"/>
          </a:xfrm>
        </p:spPr>
        <p:txBody>
          <a:bodyPr/>
          <a:lstStyle/>
          <a:p>
            <a:endParaRPr lang="en-US" dirty="0" smtClean="0"/>
          </a:p>
          <a:p>
            <a:endParaRPr lang="en-US" dirty="0"/>
          </a:p>
          <a:p>
            <a:pPr marL="342900" indent="-342900">
              <a:buFont typeface="Wingdings" panose="05000000000000000000" pitchFamily="2" charset="2"/>
              <a:buChar char="§"/>
            </a:pPr>
            <a:r>
              <a:rPr lang="en-US" sz="2000" dirty="0" smtClean="0"/>
              <a:t>Displaying the products by sorting it in ascending or descending order of price.</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Displaying the products in a given price range.</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smtClean="0"/>
              <a:t>Able to view most viewed and best seller products.</a:t>
            </a:r>
          </a:p>
          <a:p>
            <a:pPr marL="342900" indent="-342900">
              <a:buFont typeface="Wingdings" panose="05000000000000000000" pitchFamily="2" charset="2"/>
              <a:buChar char="§"/>
            </a:pPr>
            <a:endParaRPr lang="en-US" sz="2000" dirty="0"/>
          </a:p>
          <a:p>
            <a:endParaRPr lang="en-US" sz="2000" dirty="0"/>
          </a:p>
        </p:txBody>
      </p:sp>
      <p:sp>
        <p:nvSpPr>
          <p:cNvPr id="6" name="Title 5"/>
          <p:cNvSpPr>
            <a:spLocks noGrp="1"/>
          </p:cNvSpPr>
          <p:nvPr>
            <p:ph type="title"/>
          </p:nvPr>
        </p:nvSpPr>
        <p:spPr/>
        <p:txBody>
          <a:bodyPr/>
          <a:lstStyle/>
          <a:p>
            <a:r>
              <a:rPr lang="en-US" sz="3200" dirty="0" smtClean="0">
                <a:solidFill>
                  <a:srgbClr val="12ABDB"/>
                </a:solidFill>
              </a:rPr>
              <a:t>Sorting Products :</a:t>
            </a:r>
            <a:endParaRPr lang="en-US" sz="3200" dirty="0">
              <a:solidFill>
                <a:srgbClr val="12ABDB"/>
              </a:solidFill>
            </a:endParaRPr>
          </a:p>
        </p:txBody>
      </p:sp>
      <p:sp>
        <p:nvSpPr>
          <p:cNvPr id="5" name="Rectangle 4"/>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012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5" name="Title 3"/>
          <p:cNvSpPr txBox="1">
            <a:spLocks/>
          </p:cNvSpPr>
          <p:nvPr/>
        </p:nvSpPr>
        <p:spPr>
          <a:xfrm>
            <a:off x="533400" y="1981200"/>
            <a:ext cx="6248400" cy="3581400"/>
          </a:xfrm>
          <a:prstGeom prst="rect">
            <a:avLst/>
          </a:prstGeom>
        </p:spPr>
        <p:style>
          <a:lnRef idx="2">
            <a:schemeClr val="accent2"/>
          </a:lnRef>
          <a:fillRef idx="1">
            <a:schemeClr val="lt1"/>
          </a:fillRef>
          <a:effectRef idx="0">
            <a:schemeClr val="accent2"/>
          </a:effectRef>
          <a:fontRef idx="minor">
            <a:schemeClr val="dk1"/>
          </a:fontRef>
        </p:style>
        <p:txBody>
          <a:bodyPr/>
          <a:lstStyle>
            <a:lvl1pPr algn="l" defTabSz="914400" rtl="0" eaLnBrk="1" latinLnBrk="0" hangingPunct="1">
              <a:lnSpc>
                <a:spcPts val="3000"/>
              </a:lnSpc>
              <a:spcBef>
                <a:spcPct val="0"/>
              </a:spcBef>
              <a:buNone/>
              <a:defRPr sz="26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dirty="0" smtClean="0"/>
              <a:t> </a:t>
            </a:r>
            <a:r>
              <a:rPr lang="en-US" b="1" dirty="0" smtClean="0">
                <a:solidFill>
                  <a:srgbClr val="12ABDB"/>
                </a:solidFill>
              </a:rPr>
              <a:t>Team Members :</a:t>
            </a:r>
          </a:p>
          <a:p>
            <a:r>
              <a:rPr lang="en-US" b="1" dirty="0" smtClean="0"/>
              <a:t/>
            </a:r>
            <a:br>
              <a:rPr lang="en-US" b="1" dirty="0" smtClean="0"/>
            </a:br>
            <a:r>
              <a:rPr lang="en-US" b="1" dirty="0" smtClean="0"/>
              <a:t>       </a:t>
            </a:r>
            <a:r>
              <a:rPr lang="en-US" sz="2000" dirty="0" err="1" smtClean="0">
                <a:solidFill>
                  <a:schemeClr val="tx1"/>
                </a:solidFill>
              </a:rPr>
              <a:t>Aishwarya</a:t>
            </a:r>
            <a:r>
              <a:rPr lang="en-US" sz="2000" dirty="0" smtClean="0">
                <a:solidFill>
                  <a:schemeClr val="tx1"/>
                </a:solidFill>
              </a:rPr>
              <a:t> Lakshmi</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Madhira</a:t>
            </a:r>
            <a:r>
              <a:rPr lang="en-US" sz="2000" dirty="0" smtClean="0">
                <a:solidFill>
                  <a:schemeClr val="tx1"/>
                </a:solidFill>
              </a:rPr>
              <a:t> Sai Deepthi</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Manasa</a:t>
            </a:r>
            <a:r>
              <a:rPr lang="en-US" sz="2000" dirty="0" smtClean="0">
                <a:solidFill>
                  <a:schemeClr val="tx1"/>
                </a:solidFill>
              </a:rPr>
              <a:t> </a:t>
            </a:r>
            <a:r>
              <a:rPr lang="en-US" sz="2000" dirty="0" err="1" smtClean="0">
                <a:solidFill>
                  <a:schemeClr val="tx1"/>
                </a:solidFill>
              </a:rPr>
              <a:t>Gundaji</a:t>
            </a:r>
            <a:r>
              <a:rPr lang="en-US" sz="2000" dirty="0" smtClean="0">
                <a:solidFill>
                  <a:schemeClr val="tx1"/>
                </a:solidFill>
              </a:rPr>
              <a:t/>
            </a:r>
            <a:br>
              <a:rPr lang="en-US" sz="2000" dirty="0" smtClean="0">
                <a:solidFill>
                  <a:schemeClr val="tx1"/>
                </a:solidFill>
              </a:rPr>
            </a:br>
            <a:r>
              <a:rPr lang="en-US" sz="2000" dirty="0" smtClean="0">
                <a:solidFill>
                  <a:schemeClr val="tx1"/>
                </a:solidFill>
              </a:rPr>
              <a:t>         </a:t>
            </a:r>
            <a:r>
              <a:rPr lang="en-US" sz="2000" dirty="0" err="1" smtClean="0">
                <a:solidFill>
                  <a:schemeClr val="tx1"/>
                </a:solidFill>
              </a:rPr>
              <a:t>Varun</a:t>
            </a:r>
            <a:r>
              <a:rPr lang="en-US" sz="2000" dirty="0" smtClean="0">
                <a:solidFill>
                  <a:schemeClr val="tx1"/>
                </a:solidFill>
              </a:rPr>
              <a:t> </a:t>
            </a:r>
            <a:r>
              <a:rPr lang="en-US" sz="2000" dirty="0" err="1" smtClean="0">
                <a:solidFill>
                  <a:schemeClr val="tx1"/>
                </a:solidFill>
              </a:rPr>
              <a:t>Maddineni</a:t>
            </a:r>
            <a:r>
              <a:rPr lang="en-US" sz="2000" dirty="0" smtClean="0">
                <a:solidFill>
                  <a:schemeClr val="tx1"/>
                </a:solidFill>
              </a:rPr>
              <a:t/>
            </a:r>
            <a:br>
              <a:rPr lang="en-US" sz="2000" dirty="0" smtClean="0">
                <a:solidFill>
                  <a:schemeClr val="tx1"/>
                </a:solidFill>
              </a:rPr>
            </a:br>
            <a:r>
              <a:rPr lang="en-US" sz="2000" dirty="0" smtClean="0">
                <a:solidFill>
                  <a:schemeClr val="tx1"/>
                </a:solidFill>
              </a:rPr>
              <a:t>     	</a:t>
            </a:r>
            <a:br>
              <a:rPr lang="en-US" sz="2000" dirty="0" smtClean="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42701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533400" y="1447800"/>
            <a:ext cx="9431329" cy="4230991"/>
          </a:xfrm>
          <a:prstGeom prst="rect">
            <a:avLst/>
          </a:prstGeom>
        </p:spPr>
      </p:pic>
    </p:spTree>
    <p:extLst>
      <p:ext uri="{BB962C8B-B14F-4D97-AF65-F5344CB8AC3E}">
        <p14:creationId xmlns:p14="http://schemas.microsoft.com/office/powerpoint/2010/main" val="8703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Wingdings" panose="05000000000000000000" pitchFamily="2" charset="2"/>
              <a:buChar char="§"/>
            </a:pPr>
            <a:r>
              <a:rPr lang="pt-PT" sz="2000" dirty="0" smtClean="0"/>
              <a:t>Admin should set the minimum cost of purchase.</a:t>
            </a:r>
          </a:p>
          <a:p>
            <a:pPr marL="342900" indent="-342900">
              <a:buFont typeface="Wingdings" panose="05000000000000000000" pitchFamily="2" charset="2"/>
              <a:buChar char="§"/>
            </a:pPr>
            <a:endParaRPr lang="pt-PT" sz="2000" dirty="0" smtClean="0"/>
          </a:p>
          <a:p>
            <a:pPr marL="342900" indent="-342900">
              <a:buFont typeface="Wingdings" panose="05000000000000000000" pitchFamily="2" charset="2"/>
              <a:buChar char="§"/>
            </a:pPr>
            <a:r>
              <a:rPr lang="pt-PT" sz="2000" dirty="0" smtClean="0"/>
              <a:t>Customer should be able to add or remove the items from their cart.</a:t>
            </a:r>
          </a:p>
          <a:p>
            <a:pPr marL="342900" indent="-342900">
              <a:buFont typeface="Wingdings" panose="05000000000000000000" pitchFamily="2" charset="2"/>
              <a:buChar char="§"/>
            </a:pPr>
            <a:endParaRPr lang="pt-PT" sz="2000" dirty="0" smtClean="0"/>
          </a:p>
          <a:p>
            <a:pPr marL="342900" indent="-342900">
              <a:buFont typeface="Wingdings" panose="05000000000000000000" pitchFamily="2" charset="2"/>
              <a:buChar char="§"/>
            </a:pPr>
            <a:r>
              <a:rPr lang="pt-PT" sz="2000" dirty="0" smtClean="0"/>
              <a:t>Updation of the total amount.</a:t>
            </a:r>
            <a:endParaRPr lang="pt-PT" sz="20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a:xfrm>
            <a:off x="374459" y="152400"/>
            <a:ext cx="5543551" cy="1518501"/>
          </a:xfrm>
        </p:spPr>
        <p:txBody>
          <a:bodyPr/>
          <a:lstStyle/>
          <a:p>
            <a:endParaRPr lang="en-US" sz="2400" b="1" dirty="0" smtClean="0">
              <a:solidFill>
                <a:srgbClr val="FF0000"/>
              </a:solidFill>
            </a:endParaRPr>
          </a:p>
          <a:p>
            <a:r>
              <a:rPr lang="pt-PT" sz="3200" b="1" dirty="0" smtClean="0"/>
              <a:t>Managing Cart:</a:t>
            </a:r>
            <a:endParaRPr lang="pt-PT" sz="3200" b="1" dirty="0"/>
          </a:p>
        </p:txBody>
      </p:sp>
      <p:sp>
        <p:nvSpPr>
          <p:cNvPr id="2" name="Rectangle 1"/>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50852198"/>
              </p:ext>
            </p:extLst>
          </p:nvPr>
        </p:nvGraphicFramePr>
        <p:xfrm>
          <a:off x="2032000" y="1828800"/>
          <a:ext cx="8128000" cy="2743200"/>
        </p:xfrm>
        <a:graphic>
          <a:graphicData uri="http://schemas.openxmlformats.org/drawingml/2006/table">
            <a:tbl>
              <a:tblPr firstRow="1" bandRow="1">
                <a:tableStyleId>{5C22544A-7EE6-4342-B048-85BDC9FD1C3A}</a:tableStyleId>
              </a:tblPr>
              <a:tblGrid>
                <a:gridCol w="2032000"/>
                <a:gridCol w="2032000"/>
                <a:gridCol w="2032000"/>
                <a:gridCol w="2032000"/>
              </a:tblGrid>
              <a:tr h="316986">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16986">
                <a:tc>
                  <a:txBody>
                    <a:bodyPr/>
                    <a:lstStyle/>
                    <a:p>
                      <a:r>
                        <a:rPr lang="en-US" dirty="0" err="1" smtClean="0"/>
                        <a:t>Cart_id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endParaRPr lang="en-US" dirty="0"/>
                    </a:p>
                  </a:txBody>
                  <a:tcPr/>
                </a:tc>
              </a:tr>
              <a:tr h="547127">
                <a:tc>
                  <a:txBody>
                    <a:bodyPr/>
                    <a:lstStyle/>
                    <a:p>
                      <a:r>
                        <a:rPr lang="en-US" dirty="0" err="1" smtClean="0"/>
                        <a:t>Customer_id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customer details</a:t>
                      </a:r>
                      <a:endParaRPr lang="en-US" dirty="0"/>
                    </a:p>
                  </a:txBody>
                  <a:tcPr/>
                </a:tc>
              </a:tr>
              <a:tr h="547127">
                <a:tc>
                  <a:txBody>
                    <a:bodyPr/>
                    <a:lstStyle/>
                    <a:p>
                      <a:r>
                        <a:rPr lang="en-US" dirty="0" err="1" smtClean="0"/>
                        <a:t>Inventory_id</a:t>
                      </a:r>
                      <a:endParaRPr lang="en-US" dirty="0"/>
                    </a:p>
                  </a:txBody>
                  <a:tcPr/>
                </a:tc>
                <a:tc>
                  <a:txBody>
                    <a:bodyPr/>
                    <a:lstStyle/>
                    <a:p>
                      <a:r>
                        <a:rPr lang="en-US" dirty="0" err="1" smtClean="0"/>
                        <a:t>Int</a:t>
                      </a:r>
                      <a:endParaRPr lang="en-US" dirty="0"/>
                    </a:p>
                  </a:txBody>
                  <a:tcPr/>
                </a:tc>
                <a:tc>
                  <a:txBody>
                    <a:bodyPr/>
                    <a:lstStyle/>
                    <a:p>
                      <a:r>
                        <a:rPr lang="en-US" dirty="0" smtClean="0"/>
                        <a:t>Foreign</a:t>
                      </a:r>
                      <a:r>
                        <a:rPr lang="en-US" baseline="0" dirty="0" smtClean="0"/>
                        <a:t> key</a:t>
                      </a:r>
                      <a:endParaRPr lang="en-US" dirty="0"/>
                    </a:p>
                  </a:txBody>
                  <a:tcPr/>
                </a:tc>
                <a:tc>
                  <a:txBody>
                    <a:bodyPr/>
                    <a:lstStyle/>
                    <a:p>
                      <a:r>
                        <a:rPr lang="en-US" dirty="0" smtClean="0"/>
                        <a:t>Fetch product details</a:t>
                      </a:r>
                      <a:endParaRPr lang="en-US" dirty="0"/>
                    </a:p>
                  </a:txBody>
                  <a:tcPr/>
                </a:tc>
              </a:tr>
              <a:tr h="316986">
                <a:tc>
                  <a:txBody>
                    <a:bodyPr/>
                    <a:lstStyle/>
                    <a:p>
                      <a:r>
                        <a:rPr lang="en-US" dirty="0" err="1" smtClean="0"/>
                        <a:t>Product_Qty</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r h="316986">
                <a:tc>
                  <a:txBody>
                    <a:bodyPr/>
                    <a:lstStyle/>
                    <a:p>
                      <a:r>
                        <a:rPr lang="en-US" dirty="0" smtClean="0"/>
                        <a:t>Price</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2032000" y="990600"/>
            <a:ext cx="3683000" cy="369332"/>
          </a:xfrm>
          <a:prstGeom prst="rect">
            <a:avLst/>
          </a:prstGeom>
          <a:noFill/>
        </p:spPr>
        <p:txBody>
          <a:bodyPr wrap="square" rtlCol="0">
            <a:spAutoFit/>
          </a:bodyPr>
          <a:lstStyle/>
          <a:p>
            <a:r>
              <a:rPr lang="en-US" dirty="0" smtClean="0"/>
              <a:t>Table 1: Cart</a:t>
            </a:r>
            <a:endParaRPr lang="en-US" dirty="0"/>
          </a:p>
        </p:txBody>
      </p:sp>
    </p:spTree>
    <p:extLst>
      <p:ext uri="{BB962C8B-B14F-4D97-AF65-F5344CB8AC3E}">
        <p14:creationId xmlns:p14="http://schemas.microsoft.com/office/powerpoint/2010/main" val="345524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a:xfrm>
            <a:off x="198893" y="152400"/>
            <a:ext cx="11734800" cy="6096000"/>
          </a:xfrm>
        </p:spPr>
        <p:txBody>
          <a:bodyPr/>
          <a:lstStyle/>
          <a:p>
            <a:pPr marL="342900" indent="-342900">
              <a:buFont typeface="Wingdings" panose="05000000000000000000" pitchFamily="2" charset="2"/>
              <a:buChar char="q"/>
            </a:pPr>
            <a:endParaRPr lang="en-US" sz="1800" dirty="0" smtClean="0"/>
          </a:p>
          <a:p>
            <a:r>
              <a:rPr lang="en-US" sz="3200" b="1" dirty="0" smtClean="0">
                <a:solidFill>
                  <a:srgbClr val="12ABDB"/>
                </a:solidFill>
                <a:latin typeface="Times New Roman" panose="02020603050405020304" pitchFamily="18" charset="0"/>
                <a:cs typeface="Times New Roman" panose="02020603050405020304" pitchFamily="18" charset="0"/>
              </a:rPr>
              <a:t>Generate Coupons</a:t>
            </a:r>
            <a:r>
              <a:rPr lang="en-US" sz="2800" b="1" dirty="0" smtClean="0">
                <a:solidFill>
                  <a:srgbClr val="12ABDB"/>
                </a:solidFill>
                <a:latin typeface="Times New Roman" panose="02020603050405020304" pitchFamily="18" charset="0"/>
                <a:cs typeface="Times New Roman" panose="02020603050405020304" pitchFamily="18" charset="0"/>
              </a:rPr>
              <a:t>:</a:t>
            </a:r>
            <a:endParaRPr lang="en-US" sz="2800" b="1" dirty="0">
              <a:solidFill>
                <a:srgbClr val="12ABD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800" dirty="0" smtClean="0"/>
          </a:p>
          <a:p>
            <a:endParaRPr lang="en-US" sz="1800" dirty="0" smtClean="0"/>
          </a:p>
          <a:p>
            <a:endParaRPr lang="en-US" sz="1800" dirty="0"/>
          </a:p>
          <a:p>
            <a:pPr marL="342900" indent="-342900">
              <a:buFont typeface="Wingdings" panose="05000000000000000000" pitchFamily="2" charset="2"/>
              <a:buChar char="§"/>
            </a:pPr>
            <a:r>
              <a:rPr lang="en-US" sz="2000" dirty="0" smtClean="0"/>
              <a:t>Generate coupons with unique id.</a:t>
            </a:r>
          </a:p>
          <a:p>
            <a:endParaRPr lang="en-US" sz="2000" dirty="0" smtClean="0"/>
          </a:p>
          <a:p>
            <a:pPr marL="342900" indent="-342900">
              <a:buFont typeface="Wingdings" panose="05000000000000000000" pitchFamily="2" charset="2"/>
              <a:buChar char="§"/>
            </a:pPr>
            <a:r>
              <a:rPr lang="en-US" sz="2000" dirty="0" smtClean="0"/>
              <a:t>Setting the expiry date for a particular coupon.</a:t>
            </a:r>
          </a:p>
          <a:p>
            <a:endParaRPr lang="en-US" sz="2000" dirty="0" smtClean="0"/>
          </a:p>
          <a:p>
            <a:pPr marL="342900" indent="-342900">
              <a:buFont typeface="Wingdings" panose="05000000000000000000" pitchFamily="2" charset="2"/>
              <a:buChar char="§"/>
            </a:pPr>
            <a:r>
              <a:rPr lang="en-US" sz="2000" dirty="0" smtClean="0"/>
              <a:t>Assigning amount for a coupon.</a:t>
            </a:r>
          </a:p>
          <a:p>
            <a:endParaRPr lang="en-US" sz="2000" dirty="0" smtClean="0"/>
          </a:p>
          <a:p>
            <a:pPr marL="342900" indent="-342900">
              <a:buFont typeface="Wingdings" panose="05000000000000000000" pitchFamily="2" charset="2"/>
              <a:buChar char="§"/>
            </a:pPr>
            <a:r>
              <a:rPr lang="en-US" sz="2000" dirty="0" smtClean="0"/>
              <a:t>Description of every coupon.</a:t>
            </a:r>
            <a:endParaRPr lang="en-US" sz="2000" dirty="0"/>
          </a:p>
        </p:txBody>
      </p:sp>
      <p:sp>
        <p:nvSpPr>
          <p:cNvPr id="2" name="Rectangle 1"/>
          <p:cNvSpPr/>
          <p:nvPr/>
        </p:nvSpPr>
        <p:spPr>
          <a:xfrm>
            <a:off x="198893" y="1295400"/>
            <a:ext cx="11582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0271974"/>
              </p:ext>
            </p:extLst>
          </p:nvPr>
        </p:nvGraphicFramePr>
        <p:xfrm>
          <a:off x="1828800" y="1524000"/>
          <a:ext cx="8128000" cy="3134360"/>
        </p:xfrm>
        <a:graphic>
          <a:graphicData uri="http://schemas.openxmlformats.org/drawingml/2006/table">
            <a:tbl>
              <a:tblPr firstRow="1" bandRow="1">
                <a:tableStyleId>{5C22544A-7EE6-4342-B048-85BDC9FD1C3A}</a:tableStyleId>
              </a:tblPr>
              <a:tblGrid>
                <a:gridCol w="2286000"/>
                <a:gridCol w="1778000"/>
                <a:gridCol w="2032000"/>
                <a:gridCol w="2032000"/>
              </a:tblGrid>
              <a:tr h="370840">
                <a:tc>
                  <a:txBody>
                    <a:bodyPr/>
                    <a:lstStyle/>
                    <a:p>
                      <a:r>
                        <a:rPr lang="en-US" dirty="0" err="1" smtClean="0"/>
                        <a:t>Column_name</a:t>
                      </a:r>
                      <a:endParaRPr lang="en-US" dirty="0"/>
                    </a:p>
                  </a:txBody>
                  <a:tcPr/>
                </a:tc>
                <a:tc>
                  <a:txBody>
                    <a:bodyPr/>
                    <a:lstStyle/>
                    <a:p>
                      <a:r>
                        <a:rPr lang="en-US" dirty="0" err="1" smtClean="0"/>
                        <a:t>Datatype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Coupon_id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r>
                        <a:rPr lang="en-US" dirty="0" smtClean="0"/>
                        <a:t>Auto generated</a:t>
                      </a:r>
                      <a:endParaRPr lang="en-US" dirty="0"/>
                    </a:p>
                  </a:txBody>
                  <a:tcPr/>
                </a:tc>
              </a:tr>
              <a:tr h="370840">
                <a:tc>
                  <a:txBody>
                    <a:bodyPr/>
                    <a:lstStyle/>
                    <a:p>
                      <a:r>
                        <a:rPr lang="en-US" dirty="0" smtClean="0"/>
                        <a:t>Coupon</a:t>
                      </a:r>
                      <a:r>
                        <a:rPr lang="en-US" baseline="0" dirty="0" smtClean="0"/>
                        <a:t> _co</a:t>
                      </a:r>
                      <a:r>
                        <a:rPr lang="en-US" dirty="0" smtClean="0"/>
                        <a:t>de</a:t>
                      </a:r>
                      <a:endParaRPr lang="en-US" dirty="0"/>
                    </a:p>
                  </a:txBody>
                  <a:tcPr/>
                </a:tc>
                <a:tc>
                  <a:txBody>
                    <a:bodyPr/>
                    <a:lstStyle/>
                    <a:p>
                      <a:r>
                        <a:rPr lang="en-US" dirty="0" err="1" smtClean="0"/>
                        <a:t>int</a:t>
                      </a:r>
                      <a:endParaRPr lang="en-US" dirty="0"/>
                    </a:p>
                  </a:txBody>
                  <a:tcPr/>
                </a:tc>
                <a:tc>
                  <a:txBody>
                    <a:bodyPr/>
                    <a:lstStyle/>
                    <a:p>
                      <a:endParaRPr lang="en-US" dirty="0"/>
                    </a:p>
                  </a:txBody>
                  <a:tcPr/>
                </a:tc>
                <a:tc>
                  <a:txBody>
                    <a:bodyPr/>
                    <a:lstStyle/>
                    <a:p>
                      <a:r>
                        <a:rPr lang="en-US" dirty="0" smtClean="0"/>
                        <a:t>Unique</a:t>
                      </a:r>
                      <a:r>
                        <a:rPr lang="en-US" baseline="0" dirty="0" smtClean="0"/>
                        <a:t> alpha numeric code</a:t>
                      </a:r>
                      <a:endParaRPr lang="en-US" dirty="0"/>
                    </a:p>
                  </a:txBody>
                  <a:tcPr/>
                </a:tc>
              </a:tr>
              <a:tr h="370840">
                <a:tc>
                  <a:txBody>
                    <a:bodyPr/>
                    <a:lstStyle/>
                    <a:p>
                      <a:r>
                        <a:rPr lang="en-US" dirty="0" smtClean="0"/>
                        <a:t>Description</a:t>
                      </a:r>
                      <a:endParaRPr lang="en-US" dirty="0"/>
                    </a:p>
                  </a:txBody>
                  <a:tcPr/>
                </a:tc>
                <a:tc>
                  <a:txBody>
                    <a:bodyPr/>
                    <a:lstStyle/>
                    <a:p>
                      <a:r>
                        <a:rPr lang="en-US" dirty="0" err="1" smtClean="0"/>
                        <a:t>varchar</a:t>
                      </a:r>
                      <a:endParaRPr lang="en-US" dirty="0"/>
                    </a:p>
                  </a:txBody>
                  <a:tcPr/>
                </a:tc>
                <a:tc>
                  <a:txBody>
                    <a:bodyPr/>
                    <a:lstStyle/>
                    <a:p>
                      <a:endParaRPr lang="en-US" dirty="0"/>
                    </a:p>
                  </a:txBody>
                  <a:tcPr/>
                </a:tc>
                <a:tc>
                  <a:txBody>
                    <a:bodyPr/>
                    <a:lstStyle/>
                    <a:p>
                      <a:r>
                        <a:rPr lang="en-US" dirty="0" smtClean="0"/>
                        <a:t>Explanation about coupon</a:t>
                      </a:r>
                      <a:endParaRPr lang="en-US" dirty="0"/>
                    </a:p>
                  </a:txBody>
                  <a:tcPr/>
                </a:tc>
              </a:tr>
              <a:tr h="370840">
                <a:tc>
                  <a:txBody>
                    <a:bodyPr/>
                    <a:lstStyle/>
                    <a:p>
                      <a:r>
                        <a:rPr lang="en-US" dirty="0" err="1" smtClean="0"/>
                        <a:t>Coupon_amount</a:t>
                      </a:r>
                      <a:endParaRPr lang="en-US" dirty="0"/>
                    </a:p>
                  </a:txBody>
                  <a:tcPr/>
                </a:tc>
                <a:tc>
                  <a:txBody>
                    <a:bodyPr/>
                    <a:lstStyle/>
                    <a:p>
                      <a:r>
                        <a:rPr lang="en-US" dirty="0" err="1" smtClean="0"/>
                        <a:t>Int</a:t>
                      </a:r>
                      <a:r>
                        <a:rPr lang="en-US" dirty="0" smtClean="0"/>
                        <a:t> </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Start_date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err="1" smtClean="0"/>
                        <a:t>Expire_date</a:t>
                      </a:r>
                      <a:endParaRPr lang="en-US" dirty="0"/>
                    </a:p>
                  </a:txBody>
                  <a:tcPr/>
                </a:tc>
                <a:tc>
                  <a:txBody>
                    <a:bodyPr/>
                    <a:lstStyle/>
                    <a:p>
                      <a:r>
                        <a:rPr lang="en-US" dirty="0" smtClean="0"/>
                        <a:t>date</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7" name="TextBox 6"/>
          <p:cNvSpPr txBox="1"/>
          <p:nvPr/>
        </p:nvSpPr>
        <p:spPr>
          <a:xfrm>
            <a:off x="2032000" y="990600"/>
            <a:ext cx="3683000" cy="369332"/>
          </a:xfrm>
          <a:prstGeom prst="rect">
            <a:avLst/>
          </a:prstGeom>
          <a:noFill/>
        </p:spPr>
        <p:txBody>
          <a:bodyPr wrap="square" rtlCol="0">
            <a:spAutoFit/>
          </a:bodyPr>
          <a:lstStyle/>
          <a:p>
            <a:r>
              <a:rPr lang="en-US" dirty="0" smtClean="0"/>
              <a:t>Table 2: Coupon</a:t>
            </a:r>
            <a:endParaRPr lang="en-US" dirty="0"/>
          </a:p>
        </p:txBody>
      </p:sp>
    </p:spTree>
    <p:extLst>
      <p:ext uri="{BB962C8B-B14F-4D97-AF65-F5344CB8AC3E}">
        <p14:creationId xmlns:p14="http://schemas.microsoft.com/office/powerpoint/2010/main" val="37364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smtClean="0">
                <a:solidFill>
                  <a:srgbClr val="12ABDB"/>
                </a:solidFill>
              </a:rPr>
              <a:t>Chat :</a:t>
            </a:r>
            <a:endParaRPr lang="en-US" sz="3200" dirty="0">
              <a:solidFill>
                <a:srgbClr val="12ABDB"/>
              </a:solidFill>
            </a:endParaRPr>
          </a:p>
        </p:txBody>
      </p:sp>
      <p:sp>
        <p:nvSpPr>
          <p:cNvPr id="7"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8" y="1524000"/>
            <a:ext cx="11348922" cy="4442581"/>
          </a:xfrm>
        </p:spPr>
        <p:txBody>
          <a:bodyPr/>
          <a:lstStyle/>
          <a:p>
            <a:endParaRPr lang="pt-PT" sz="2800" b="1" dirty="0" smtClean="0"/>
          </a:p>
          <a:p>
            <a:r>
              <a:rPr lang="pt-PT" sz="2000" dirty="0"/>
              <a:t> </a:t>
            </a:r>
            <a:r>
              <a:rPr lang="pt-PT" sz="2000" dirty="0" smtClean="0"/>
              <a:t>   3 types of chat boxes will be available, each on customer’s side, merchant’s side and admin’s side.</a:t>
            </a:r>
          </a:p>
          <a:p>
            <a:endParaRPr lang="pt-PT" sz="2000" dirty="0" smtClean="0"/>
          </a:p>
          <a:p>
            <a:pPr marL="342900" indent="-342900">
              <a:buFont typeface="Wingdings" panose="05000000000000000000" pitchFamily="2" charset="2"/>
              <a:buChar char="§"/>
            </a:pPr>
            <a:r>
              <a:rPr lang="pt-PT" sz="2000" dirty="0" smtClean="0"/>
              <a:t>A customer can interact with a customer representative.</a:t>
            </a:r>
          </a:p>
          <a:p>
            <a:pPr marL="342900" indent="-342900">
              <a:buFont typeface="Wingdings" panose="05000000000000000000" pitchFamily="2" charset="2"/>
              <a:buChar char="§"/>
            </a:pPr>
            <a:r>
              <a:rPr lang="pt-PT" sz="2000" dirty="0" smtClean="0"/>
              <a:t>Merchant can interact with the customer representative. </a:t>
            </a:r>
          </a:p>
          <a:p>
            <a:pPr marL="342900" indent="-342900">
              <a:buFont typeface="Wingdings" panose="05000000000000000000" pitchFamily="2" charset="2"/>
              <a:buChar char="§"/>
            </a:pPr>
            <a:r>
              <a:rPr lang="pt-PT" sz="2000" dirty="0" smtClean="0"/>
              <a:t>Admin can interact with both merchants as well as customers depending upon their availability. [The availability is decided with the ‘status’ field]</a:t>
            </a:r>
            <a:endParaRPr lang="pt-PT" sz="2000" dirty="0" smtClean="0"/>
          </a:p>
          <a:p>
            <a:endParaRPr lang="pt-PT" sz="2000" dirty="0" smtClean="0"/>
          </a:p>
        </p:txBody>
      </p:sp>
      <p:sp>
        <p:nvSpPr>
          <p:cNvPr id="8" name="Rectangle 7"/>
          <p:cNvSpPr/>
          <p:nvPr/>
        </p:nvSpPr>
        <p:spPr>
          <a:xfrm>
            <a:off x="126810" y="1200984"/>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84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solidFill>
                  <a:srgbClr val="12ABDB"/>
                </a:solidFill>
              </a:rPr>
              <a:t>Chat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63844"/>
            <a:ext cx="11622984" cy="5246882"/>
          </a:xfrm>
          <a:prstGeom prst="rect">
            <a:avLst/>
          </a:prstGeom>
        </p:spPr>
      </p:pic>
      <p:sp>
        <p:nvSpPr>
          <p:cNvPr id="8" name="Rectangle 7"/>
          <p:cNvSpPr/>
          <p:nvPr/>
        </p:nvSpPr>
        <p:spPr>
          <a:xfrm>
            <a:off x="152400" y="861503"/>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923156"/>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555</TotalTime>
  <Words>419</Words>
  <Application>Microsoft Office PowerPoint</Application>
  <PresentationFormat>Widescreen</PresentationFormat>
  <Paragraphs>118</Paragraphs>
  <Slides>13</Slides>
  <Notes>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13</vt:i4>
      </vt:variant>
    </vt:vector>
  </HeadingPairs>
  <TitlesOfParts>
    <vt:vector size="24" baseType="lpstr">
      <vt:lpstr>Arial</vt:lpstr>
      <vt:lpstr>Calibri</vt:lpstr>
      <vt:lpstr>Georgia</vt:lpstr>
      <vt:lpstr>Mangal</vt:lpstr>
      <vt:lpstr>Times New Roman</vt:lpstr>
      <vt:lpstr>Verdana</vt:lpstr>
      <vt:lpstr>Wingdings</vt:lpstr>
      <vt:lpstr>Capgemini 2017_Cover slides</vt:lpstr>
      <vt:lpstr>Section slides</vt:lpstr>
      <vt:lpstr>Content Layouts</vt:lpstr>
      <vt:lpstr>Content and Image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 :</vt:lpstr>
      <vt:lpstr>Chat :</vt:lpstr>
      <vt:lpstr>Business Analysis :</vt:lpstr>
      <vt:lpstr>PowerPoint Presentation</vt:lpstr>
      <vt:lpstr>Sorting Products :</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Baladhandapani, Aishwarya</cp:lastModifiedBy>
  <cp:revision>68</cp:revision>
  <dcterms:created xsi:type="dcterms:W3CDTF">2017-10-18T10:34:16Z</dcterms:created>
  <dcterms:modified xsi:type="dcterms:W3CDTF">2018-08-10T09:54:48Z</dcterms:modified>
</cp:coreProperties>
</file>